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0"/>
  </p:notesMasterIdLst>
  <p:sldIdLst>
    <p:sldId id="256" r:id="rId2"/>
    <p:sldId id="257" r:id="rId3"/>
    <p:sldId id="260" r:id="rId4"/>
    <p:sldId id="320" r:id="rId5"/>
    <p:sldId id="487" r:id="rId6"/>
    <p:sldId id="477" r:id="rId7"/>
    <p:sldId id="474" r:id="rId8"/>
    <p:sldId id="475" r:id="rId9"/>
    <p:sldId id="470" r:id="rId10"/>
    <p:sldId id="471" r:id="rId11"/>
    <p:sldId id="473" r:id="rId12"/>
    <p:sldId id="469" r:id="rId13"/>
    <p:sldId id="476" r:id="rId14"/>
    <p:sldId id="462" r:id="rId15"/>
    <p:sldId id="463" r:id="rId16"/>
    <p:sldId id="464" r:id="rId17"/>
    <p:sldId id="465" r:id="rId18"/>
    <p:sldId id="466" r:id="rId19"/>
    <p:sldId id="468" r:id="rId20"/>
    <p:sldId id="457" r:id="rId21"/>
    <p:sldId id="458" r:id="rId22"/>
    <p:sldId id="459" r:id="rId23"/>
    <p:sldId id="460" r:id="rId24"/>
    <p:sldId id="455" r:id="rId25"/>
    <p:sldId id="456" r:id="rId26"/>
    <p:sldId id="450" r:id="rId27"/>
    <p:sldId id="451" r:id="rId28"/>
    <p:sldId id="452" r:id="rId29"/>
    <p:sldId id="453" r:id="rId30"/>
    <p:sldId id="454" r:id="rId31"/>
    <p:sldId id="440" r:id="rId32"/>
    <p:sldId id="435" r:id="rId33"/>
    <p:sldId id="448" r:id="rId34"/>
    <p:sldId id="436" r:id="rId35"/>
    <p:sldId id="437" r:id="rId36"/>
    <p:sldId id="438" r:id="rId37"/>
    <p:sldId id="439" r:id="rId38"/>
    <p:sldId id="485" r:id="rId39"/>
    <p:sldId id="486" r:id="rId40"/>
    <p:sldId id="431" r:id="rId41"/>
    <p:sldId id="432" r:id="rId42"/>
    <p:sldId id="449" r:id="rId43"/>
    <p:sldId id="411" r:id="rId44"/>
    <p:sldId id="417" r:id="rId45"/>
    <p:sldId id="418" r:id="rId46"/>
    <p:sldId id="419" r:id="rId47"/>
    <p:sldId id="420" r:id="rId48"/>
    <p:sldId id="425" r:id="rId49"/>
    <p:sldId id="429" r:id="rId50"/>
    <p:sldId id="409" r:id="rId51"/>
    <p:sldId id="481" r:id="rId52"/>
    <p:sldId id="482" r:id="rId53"/>
    <p:sldId id="483" r:id="rId54"/>
    <p:sldId id="484" r:id="rId55"/>
    <p:sldId id="478" r:id="rId56"/>
    <p:sldId id="368" r:id="rId57"/>
    <p:sldId id="298" r:id="rId58"/>
    <p:sldId id="297" r:id="rId5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5" autoAdjust="0"/>
    <p:restoredTop sz="94622" autoAdjust="0"/>
  </p:normalViewPr>
  <p:slideViewPr>
    <p:cSldViewPr>
      <p:cViewPr varScale="1">
        <p:scale>
          <a:sx n="63" d="100"/>
          <a:sy n="63" d="100"/>
        </p:scale>
        <p:origin x="204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2867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0698FAE1-B85F-479A-BE7A-A9E9051DA1E9}"/>
    <pc:docChg chg="modSld">
      <pc:chgData name="Wittman, Barry" userId="bff186cd-6ce8-41ba-8e8c-e85cdef216de" providerId="ADAL" clId="{0698FAE1-B85F-479A-BE7A-A9E9051DA1E9}" dt="2025-04-21T14:10:38.012" v="28" actId="20577"/>
      <pc:docMkLst>
        <pc:docMk/>
      </pc:docMkLst>
      <pc:sldChg chg="modSp modAnim">
        <pc:chgData name="Wittman, Barry" userId="bff186cd-6ce8-41ba-8e8c-e85cdef216de" providerId="ADAL" clId="{0698FAE1-B85F-479A-BE7A-A9E9051DA1E9}" dt="2025-04-21T14:09:30.342" v="3"/>
        <pc:sldMkLst>
          <pc:docMk/>
          <pc:sldMk cId="0" sldId="297"/>
        </pc:sldMkLst>
        <pc:spChg chg="mod">
          <ac:chgData name="Wittman, Barry" userId="bff186cd-6ce8-41ba-8e8c-e85cdef216de" providerId="ADAL" clId="{0698FAE1-B85F-479A-BE7A-A9E9051DA1E9}" dt="2025-04-21T14:09:21.600" v="1" actId="113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0698FAE1-B85F-479A-BE7A-A9E9051DA1E9}" dt="2025-04-21T14:10:38.012" v="28" actId="20577"/>
        <pc:sldMkLst>
          <pc:docMk/>
          <pc:sldMk cId="3782908534" sldId="487"/>
        </pc:sldMkLst>
        <pc:spChg chg="mod">
          <ac:chgData name="Wittman, Barry" userId="bff186cd-6ce8-41ba-8e8c-e85cdef216de" providerId="ADAL" clId="{0698FAE1-B85F-479A-BE7A-A9E9051DA1E9}" dt="2025-04-21T14:10:38.012" v="28" actId="20577"/>
          <ac:spMkLst>
            <pc:docMk/>
            <pc:sldMk cId="3782908534" sldId="487"/>
            <ac:spMk id="5" creationId="{CB286924-5DE2-400F-9A59-BDBDBF736BB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3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50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51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2400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14 -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But, wait, it gets worse…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4724400" cy="4854209"/>
          </a:xfrm>
        </p:spPr>
        <p:txBody>
          <a:bodyPr>
            <a:normAutofit/>
          </a:bodyPr>
          <a:lstStyle/>
          <a:p>
            <a:r>
              <a:rPr lang="en-US" dirty="0"/>
              <a:t>Unlike Java, C has signed and unsigned versions of all of its integer types</a:t>
            </a:r>
          </a:p>
          <a:p>
            <a:pPr lvl="1"/>
            <a:r>
              <a:rPr lang="en-US" dirty="0"/>
              <a:t>Perhaps even worse, there's more than one way to specify their names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410200" y="1905000"/>
          <a:ext cx="6172200" cy="4648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2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2771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Equivalent</a:t>
                      </a:r>
                      <a:r>
                        <a:rPr lang="en-US" baseline="0" dirty="0"/>
                        <a:t> Types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signed char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 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signed</a:t>
                      </a:r>
                      <a:r>
                        <a:rPr lang="en-US" b="1" baseline="0" dirty="0">
                          <a:latin typeface="Courier New" pitchFamily="49" charset="0"/>
                          <a:cs typeface="Courier New" pitchFamily="49" charset="0"/>
                        </a:rPr>
                        <a:t> short</a:t>
                      </a:r>
                    </a:p>
                    <a:p>
                      <a:r>
                        <a:rPr lang="en-US" b="1" baseline="0" dirty="0">
                          <a:latin typeface="Courier New" pitchFamily="49" charset="0"/>
                          <a:cs typeface="Courier New" pitchFamily="49" charset="0"/>
                        </a:rPr>
                        <a:t>short </a:t>
                      </a:r>
                      <a:r>
                        <a:rPr lang="en-US" b="1" baseline="0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baseline="0" dirty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r>
                        <a:rPr lang="en-US" b="1" baseline="0" dirty="0">
                          <a:latin typeface="Courier New" pitchFamily="49" charset="0"/>
                          <a:cs typeface="Courier New" pitchFamily="49" charset="0"/>
                        </a:rPr>
                        <a:t>signed short </a:t>
                      </a:r>
                      <a:r>
                        <a:rPr lang="en-US" b="1" baseline="0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 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 short 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signed 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 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signed long</a:t>
                      </a:r>
                    </a:p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long 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signed long 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 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unsigned long </a:t>
                      </a:r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0751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standard Hello World program is simpler in C than Java, since there's no need for a class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200400"/>
            <a:ext cx="10972800" cy="2971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World!\n"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896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</a:t>
            </a:r>
            <a:r>
              <a:rPr lang="en-US" dirty="0" err="1"/>
              <a:t>makefile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Makefiles</a:t>
            </a:r>
            <a:r>
              <a:rPr lang="en-US" dirty="0"/>
              <a:t> are called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makefile</a:t>
            </a:r>
            <a:r>
              <a:rPr lang="en-US" dirty="0"/>
              <a:t> 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Makefile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819400"/>
            <a:ext cx="10972800" cy="32893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all: 	hello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hello: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hello.c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-o hello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hello.c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clean: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-f *.o hello</a:t>
            </a:r>
          </a:p>
        </p:txBody>
      </p:sp>
    </p:spTree>
    <p:extLst>
      <p:ext uri="{BB962C8B-B14F-4D97-AF65-F5344CB8AC3E}">
        <p14:creationId xmlns:p14="http://schemas.microsoft.com/office/powerpoint/2010/main" val="584459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how to convert between all of the following:</a:t>
            </a:r>
          </a:p>
          <a:p>
            <a:pPr lvl="1"/>
            <a:r>
              <a:rPr lang="en-US" dirty="0"/>
              <a:t>Base 2		(binary)</a:t>
            </a:r>
          </a:p>
          <a:p>
            <a:pPr lvl="1"/>
            <a:r>
              <a:rPr lang="en-US" dirty="0"/>
              <a:t>Base 8		(octal)</a:t>
            </a:r>
          </a:p>
          <a:p>
            <a:pPr lvl="1"/>
            <a:r>
              <a:rPr lang="en-US" dirty="0"/>
              <a:t>Base 10	(decimal)</a:t>
            </a:r>
          </a:p>
          <a:p>
            <a:pPr lvl="1"/>
            <a:r>
              <a:rPr lang="en-US" dirty="0"/>
              <a:t>Base 16	(hexadecimal)</a:t>
            </a:r>
          </a:p>
        </p:txBody>
      </p:sp>
    </p:spTree>
    <p:extLst>
      <p:ext uri="{BB962C8B-B14F-4D97-AF65-F5344CB8AC3E}">
        <p14:creationId xmlns:p14="http://schemas.microsoft.com/office/powerpoint/2010/main" val="2148109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Integers in other 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You can also write a literal in hexadecimal or octal</a:t>
            </a:r>
          </a:p>
          <a:p>
            <a:r>
              <a:rPr lang="en-US" dirty="0"/>
              <a:t>A hexadecimal literal begins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0x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 = 0xDEADBEEF;</a:t>
            </a:r>
          </a:p>
          <a:p>
            <a:pPr lvl="1"/>
            <a:r>
              <a:rPr lang="en-US" dirty="0"/>
              <a:t>Hexadecimal digits are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–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9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–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US" dirty="0"/>
              <a:t> (upper or lower case)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An octal literal begins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b = 0765;</a:t>
            </a:r>
          </a:p>
          <a:p>
            <a:pPr lvl="1"/>
            <a:r>
              <a:rPr lang="en-US" dirty="0"/>
              <a:t>Octal digits are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–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7</a:t>
            </a:r>
          </a:p>
          <a:p>
            <a:pPr lvl="1"/>
            <a:r>
              <a:rPr lang="en-US" dirty="0"/>
              <a:t>Be careful not to prepend other numbers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, because they will be in octal!</a:t>
            </a:r>
          </a:p>
          <a:p>
            <a:r>
              <a:rPr lang="en-US" dirty="0"/>
              <a:t>Remember, this changes only how you write the literal, not how it is stored in the computer</a:t>
            </a:r>
          </a:p>
          <a:p>
            <a:r>
              <a:rPr lang="en-US" dirty="0"/>
              <a:t>Can't write binary literals in standard C (even though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/>
              <a:t> allows it)</a:t>
            </a:r>
          </a:p>
        </p:txBody>
      </p:sp>
    </p:spTree>
    <p:extLst>
      <p:ext uri="{BB962C8B-B14F-4D97-AF65-F5344CB8AC3E}">
        <p14:creationId xmlns:p14="http://schemas.microsoft.com/office/powerpoint/2010/main" val="419130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Using a normal base 10 to base 2 conversion works fine for unsigned integer values</a:t>
            </a:r>
          </a:p>
          <a:p>
            <a:pPr lvl="1"/>
            <a:r>
              <a:rPr lang="en-US" dirty="0"/>
              <a:t>However many bits you've got, take the pattern of 1's and 0's and convert to decimal</a:t>
            </a:r>
          </a:p>
          <a:p>
            <a:r>
              <a:rPr lang="en-US" dirty="0"/>
              <a:t>What about signed integers that are negative?</a:t>
            </a:r>
          </a:p>
          <a:p>
            <a:pPr lvl="1"/>
            <a:r>
              <a:rPr lang="en-US" dirty="0"/>
              <a:t>Most modern hardware (and consequently C and Java) use </a:t>
            </a:r>
            <a:r>
              <a:rPr lang="en-US" b="1" dirty="0"/>
              <a:t>two's complement</a:t>
            </a:r>
            <a:r>
              <a:rPr lang="en-US" dirty="0"/>
              <a:t>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407823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Negative integer in two's complement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say you have a positive number </a:t>
            </a:r>
            <a:r>
              <a:rPr lang="en-US" b="1" i="1" dirty="0"/>
              <a:t>n</a:t>
            </a:r>
            <a:r>
              <a:rPr lang="en-US" dirty="0"/>
              <a:t> and want the representation of </a:t>
            </a:r>
            <a:r>
              <a:rPr lang="en-US" b="1" dirty="0"/>
              <a:t>–</a:t>
            </a:r>
            <a:r>
              <a:rPr lang="en-US" b="1" i="1" dirty="0"/>
              <a:t>n</a:t>
            </a:r>
            <a:r>
              <a:rPr lang="en-US" dirty="0"/>
              <a:t> in two's complement with </a:t>
            </a:r>
            <a:r>
              <a:rPr lang="en-US" b="1" i="1" dirty="0"/>
              <a:t>k</a:t>
            </a:r>
            <a:r>
              <a:rPr lang="en-US" dirty="0"/>
              <a:t> bits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Figure out the pattern of </a:t>
            </a:r>
            <a:r>
              <a:rPr lang="en-US" b="1" i="1" dirty="0"/>
              <a:t>k</a:t>
            </a:r>
            <a:r>
              <a:rPr lang="en-US" dirty="0"/>
              <a:t> 0's and 1's for </a:t>
            </a:r>
            <a:r>
              <a:rPr lang="en-US" b="1" i="1" dirty="0"/>
              <a:t>n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Flip every single bit in that pattern (changing all 0's to 1's and all 1's to 0's)</a:t>
            </a:r>
          </a:p>
          <a:p>
            <a:pPr marL="925830" lvl="1" indent="-514350"/>
            <a:r>
              <a:rPr lang="en-US" dirty="0"/>
              <a:t>This is called one's complement</a:t>
            </a:r>
          </a:p>
          <a:p>
            <a:pPr marL="633222" indent="-514350">
              <a:buFont typeface="+mj-lt"/>
              <a:buAutoNum type="arabicPeriod"/>
            </a:pPr>
            <a:r>
              <a:rPr lang="en-US" dirty="0"/>
              <a:t>Then, add 1 to the final representation as if it were positive, carrying the value if needed</a:t>
            </a:r>
          </a:p>
        </p:txBody>
      </p:sp>
    </p:spTree>
    <p:extLst>
      <p:ext uri="{BB962C8B-B14F-4D97-AF65-F5344CB8AC3E}">
        <p14:creationId xmlns:p14="http://schemas.microsoft.com/office/powerpoint/2010/main" val="418421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Floating point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244609"/>
          </a:xfrm>
        </p:spPr>
        <p:txBody>
          <a:bodyPr>
            <a:normAutofit/>
          </a:bodyPr>
          <a:lstStyle/>
          <a:p>
            <a:r>
              <a:rPr lang="en-US" dirty="0"/>
              <a:t>Okay, how do we represent floating point numbers?</a:t>
            </a:r>
          </a:p>
          <a:p>
            <a:r>
              <a:rPr lang="en-US" dirty="0"/>
              <a:t>A completely different system!</a:t>
            </a:r>
          </a:p>
          <a:p>
            <a:pPr lvl="1"/>
            <a:r>
              <a:rPr lang="en-US" dirty="0"/>
              <a:t>IEEE-754 standard</a:t>
            </a:r>
          </a:p>
          <a:p>
            <a:pPr lvl="1"/>
            <a:r>
              <a:rPr lang="en-US" dirty="0"/>
              <a:t>One bit is the sign bit</a:t>
            </a:r>
          </a:p>
          <a:p>
            <a:pPr lvl="1"/>
            <a:r>
              <a:rPr lang="en-US" dirty="0"/>
              <a:t>Then some bits are for the exponent (8 bits for float, 11 bits for double)</a:t>
            </a:r>
          </a:p>
          <a:p>
            <a:pPr lvl="1"/>
            <a:r>
              <a:rPr lang="en-US" dirty="0"/>
              <a:t>Then some bits are for the mantissa (23 bits for float, 52 bits for double)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83072" y="5953760"/>
          <a:ext cx="11504128" cy="52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5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359504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</a:tblGrid>
              <a:tr h="523240"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/>
                    </a:p>
                  </a:txBody>
                  <a:tcPr marL="129018" marR="129018" marT="64509" marB="64509"/>
                </a:tc>
                <a:tc>
                  <a:txBody>
                    <a:bodyPr/>
                    <a:lstStyle/>
                    <a:p>
                      <a:endParaRPr lang="en-US" sz="2500" dirty="0"/>
                    </a:p>
                  </a:txBody>
                  <a:tcPr marL="129018" marR="129018" marT="64509" marB="6450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372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They want floating point values to be unique</a:t>
                </a:r>
              </a:p>
              <a:p>
                <a:r>
                  <a:rPr lang="en-US" dirty="0"/>
                  <a:t>So, the mantissa leaves off the first 1</a:t>
                </a:r>
              </a:p>
              <a:p>
                <a:r>
                  <a:rPr lang="en-US" dirty="0"/>
                  <a:t>To allow for positive and negative exponents, you subtract 127 (for </a:t>
                </a:r>
                <a:r>
                  <a:rPr lang="en-US" b="1" dirty="0">
                    <a:latin typeface="Courier New" pitchFamily="49" charset="0"/>
                    <a:cs typeface="Courier New" pitchFamily="49" charset="0"/>
                  </a:rPr>
                  <a:t>float</a:t>
                </a:r>
                <a:r>
                  <a:rPr lang="en-US" dirty="0"/>
                  <a:t>, or 1023 for </a:t>
                </a:r>
                <a:r>
                  <a:rPr lang="en-US" b="1" dirty="0">
                    <a:latin typeface="Courier New" pitchFamily="49" charset="0"/>
                    <a:cs typeface="Courier New" pitchFamily="49" charset="0"/>
                  </a:rPr>
                  <a:t>double</a:t>
                </a:r>
                <a:r>
                  <a:rPr lang="en-US" dirty="0"/>
                  <a:t>) from the written exponent</a:t>
                </a:r>
              </a:p>
              <a:p>
                <a:r>
                  <a:rPr lang="en-US" dirty="0"/>
                  <a:t>The final number is:</a:t>
                </a:r>
              </a:p>
              <a:p>
                <a:pPr lvl="1"/>
                <a:r>
                  <a:rPr lang="en-US" dirty="0"/>
                  <a:t>(-1)</a:t>
                </a:r>
                <a:r>
                  <a:rPr lang="en-US" b="1" i="1" baseline="30000" dirty="0"/>
                  <a:t>sign bit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dirty="0"/>
                  <a:t> 2</a:t>
                </a:r>
                <a:r>
                  <a:rPr lang="en-US" baseline="30000" dirty="0"/>
                  <a:t>(</a:t>
                </a:r>
                <a:r>
                  <a:rPr lang="en-US" b="1" i="1" baseline="30000" dirty="0"/>
                  <a:t>exponent</a:t>
                </a:r>
                <a:r>
                  <a:rPr lang="en-US" baseline="30000" dirty="0"/>
                  <a:t> – 127)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dirty="0"/>
                  <a:t> 1.</a:t>
                </a:r>
                <a:r>
                  <a:rPr lang="en-US" b="1" i="1" dirty="0"/>
                  <a:t>mantissa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59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7797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little endian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both integers and floating-point values, the </a:t>
            </a:r>
            <a:r>
              <a:rPr lang="en-US" b="1" dirty="0"/>
              <a:t>most significant bit</a:t>
            </a:r>
            <a:r>
              <a:rPr lang="en-US" dirty="0"/>
              <a:t> determines the sign</a:t>
            </a:r>
          </a:p>
          <a:p>
            <a:pPr lvl="1"/>
            <a:r>
              <a:rPr lang="en-US" dirty="0"/>
              <a:t>But is that bit on the rightmost side or the leftmost side?</a:t>
            </a:r>
          </a:p>
          <a:p>
            <a:pPr lvl="1"/>
            <a:r>
              <a:rPr lang="en-US" dirty="0"/>
              <a:t>What does left or right even mean inside a computer?</a:t>
            </a:r>
          </a:p>
          <a:p>
            <a:r>
              <a:rPr lang="en-US" dirty="0"/>
              <a:t>The property is the </a:t>
            </a:r>
            <a:r>
              <a:rPr lang="en-US" b="1" dirty="0" err="1"/>
              <a:t>endianness</a:t>
            </a:r>
            <a:r>
              <a:rPr lang="en-US" dirty="0"/>
              <a:t> of a computer</a:t>
            </a:r>
          </a:p>
          <a:p>
            <a:r>
              <a:rPr lang="en-US" dirty="0"/>
              <a:t>Some computers store the most significant bit first in the representation of a number</a:t>
            </a:r>
          </a:p>
          <a:p>
            <a:pPr lvl="1"/>
            <a:r>
              <a:rPr lang="en-US" dirty="0"/>
              <a:t>These are called </a:t>
            </a:r>
            <a:r>
              <a:rPr lang="en-US" b="1" dirty="0"/>
              <a:t>big-endian</a:t>
            </a:r>
            <a:r>
              <a:rPr lang="en-US" dirty="0"/>
              <a:t> machines</a:t>
            </a:r>
          </a:p>
          <a:p>
            <a:r>
              <a:rPr lang="en-US" dirty="0"/>
              <a:t>Others store the least significant bit first</a:t>
            </a:r>
          </a:p>
          <a:p>
            <a:pPr lvl="1"/>
            <a:r>
              <a:rPr lang="en-US" dirty="0"/>
              <a:t>These are called </a:t>
            </a:r>
            <a:r>
              <a:rPr lang="en-US" b="1" dirty="0"/>
              <a:t>little-endian</a:t>
            </a:r>
            <a:r>
              <a:rPr lang="en-US" dirty="0"/>
              <a:t> machines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45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More C++</a:t>
            </a:r>
          </a:p>
          <a:p>
            <a:r>
              <a:rPr lang="en-US" dirty="0"/>
              <a:t>Templates</a:t>
            </a:r>
          </a:p>
          <a:p>
            <a:r>
              <a:rPr lang="en-US" dirty="0"/>
              <a:t>STL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library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447798"/>
          <a:ext cx="12192000" cy="5445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0825">
                <a:tc>
                  <a:txBody>
                    <a:bodyPr/>
                    <a:lstStyle/>
                    <a:p>
                      <a:r>
                        <a:rPr lang="en-US" sz="1800" dirty="0"/>
                        <a:t>Function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Result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Function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Result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cos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theta)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Cosine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theta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exp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</a:t>
                      </a:r>
                      <a:r>
                        <a:rPr lang="en-US" sz="1800" b="1" i="1" u="none" strike="noStrike" dirty="0">
                          <a:effectLst/>
                        </a:rPr>
                        <a:t>e</a:t>
                      </a:r>
                      <a:r>
                        <a:rPr lang="en-US" sz="1800" b="1" u="none" strike="noStrike" baseline="30000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baseline="30000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sin(double theta)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Sine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theta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log(double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Natural logarithm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26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tan(double theta)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Tangent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theta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log10(double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Common logarithm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26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acos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cosine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pow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base, double exponent)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Raise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base</a:t>
                      </a:r>
                      <a:r>
                        <a:rPr lang="en-US" sz="1800" u="none" strike="noStrike" dirty="0">
                          <a:effectLst/>
                        </a:rPr>
                        <a:t> to power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exponent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asin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sine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sqrt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Square root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082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atan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tangent 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ceil(double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Round up value of 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8175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atan2(double y, 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Arc tangent 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y/x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floor(double 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Round down value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263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dirty="0" err="1">
                          <a:latin typeface="Courier New" pitchFamily="49" charset="0"/>
                          <a:cs typeface="Courier New" pitchFamily="49" charset="0"/>
                        </a:rPr>
                        <a:t>fabs</a:t>
                      </a:r>
                      <a:r>
                        <a:rPr lang="en-US" sz="2000" b="1" u="none" dirty="0">
                          <a:latin typeface="Courier New" pitchFamily="49" charset="0"/>
                          <a:cs typeface="Courier New" pitchFamily="49" charset="0"/>
                        </a:rPr>
                        <a:t>(double x)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 Absolute value of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err="1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fmod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(double value, double divisor)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Remainder of dividing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value</a:t>
                      </a:r>
                      <a:r>
                        <a:rPr lang="en-US" sz="1800" u="none" strike="noStrike" dirty="0">
                          <a:effectLst/>
                        </a:rPr>
                        <a:t> by </a:t>
                      </a:r>
                      <a:r>
                        <a:rPr lang="en-US" sz="1800" b="1" u="none" strike="noStrike" dirty="0"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divisor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98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/>
              <a:t>Preprocessor directives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preprocessor directives which are technically not part of the C language</a:t>
            </a:r>
          </a:p>
          <a:p>
            <a:r>
              <a:rPr lang="en-US" dirty="0"/>
              <a:t>These are processed before the real C compiler becomes involved</a:t>
            </a:r>
          </a:p>
          <a:p>
            <a:r>
              <a:rPr lang="en-US" dirty="0"/>
              <a:t>The most important of these are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</a:p>
          <a:p>
            <a:pPr lvl="1"/>
            <a:r>
              <a:rPr lang="en-US" dirty="0"/>
              <a:t>Conditional compilation directives</a:t>
            </a:r>
          </a:p>
        </p:txBody>
      </p:sp>
    </p:spTree>
    <p:extLst>
      <p:ext uri="{BB962C8B-B14F-4D97-AF65-F5344CB8AC3E}">
        <p14:creationId xmlns:p14="http://schemas.microsoft.com/office/powerpoint/2010/main" val="117031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 err="1">
                <a:latin typeface="Courier New" pitchFamily="49" charset="0"/>
                <a:cs typeface="Courier New" pitchFamily="49" charset="0"/>
              </a:rPr>
              <a:t>sizeof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8824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We said that the size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is compiler dependent, right?</a:t>
            </a:r>
          </a:p>
          <a:p>
            <a:pPr lvl="1"/>
            <a:r>
              <a:rPr lang="en-US" dirty="0"/>
              <a:t>How do you know what it is?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/>
              <a:t> is a built-in operator that will tell you the size of a data type or variable in bytes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657600"/>
            <a:ext cx="10972800" cy="2971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0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 {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 = 10;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(a));</a:t>
            </a:r>
          </a:p>
          <a:p>
            <a:pPr marL="118872" indent="0">
              <a:buNone/>
            </a:pP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array[100];	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(array));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0;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3847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lang="en-US" dirty="0" err="1">
                <a:latin typeface="Courier New" pitchFamily="49" charset="0"/>
                <a:cs typeface="Courier New" pitchFamily="49" charset="0"/>
              </a:rPr>
              <a:t>const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Java, constants are specified with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US" dirty="0"/>
              <a:t> modifier</a:t>
            </a:r>
          </a:p>
          <a:p>
            <a:r>
              <a:rPr lang="en-US" dirty="0"/>
              <a:t>In C, you can use the keyword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Note that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/>
              <a:t> is only a suggestion</a:t>
            </a:r>
          </a:p>
          <a:p>
            <a:pPr lvl="1"/>
            <a:r>
              <a:rPr lang="en-US" dirty="0"/>
              <a:t>The compiler will give you a warning if you try to assign things to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/>
              <a:t> values, but there are ways you can even get around that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Arrays have to have constant size in C</a:t>
            </a:r>
          </a:p>
          <a:p>
            <a:r>
              <a:rPr lang="en-US" dirty="0"/>
              <a:t>Since you can dodge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dirty="0"/>
              <a:t>, it isn't strong enough to be used for array size</a:t>
            </a:r>
          </a:p>
          <a:p>
            <a:r>
              <a:rPr lang="en-US" dirty="0"/>
              <a:t>That's why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is more prevalent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7142" y="3810000"/>
            <a:ext cx="10975258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double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PI = 3.141592;</a:t>
            </a:r>
          </a:p>
        </p:txBody>
      </p:sp>
    </p:spTree>
    <p:extLst>
      <p:ext uri="{BB962C8B-B14F-4D97-AF65-F5344CB8AC3E}">
        <p14:creationId xmlns:p14="http://schemas.microsoft.com/office/powerpoint/2010/main" val="26362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 uses one byte for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</a:t>
            </a:r>
          </a:p>
          <a:p>
            <a:r>
              <a:rPr lang="en-US" dirty="0"/>
              <a:t>This means that we can represent the 128 ASCII characters without a problem</a:t>
            </a:r>
          </a:p>
          <a:p>
            <a:pPr lvl="1"/>
            <a:r>
              <a:rPr lang="en-US" dirty="0"/>
              <a:t>In many situations, you can use the full 256 extended ASCII sequence</a:t>
            </a:r>
          </a:p>
          <a:p>
            <a:pPr lvl="1"/>
            <a:r>
              <a:rPr lang="en-US" dirty="0"/>
              <a:t>In other cases, the (negative) characters will cause problems</a:t>
            </a:r>
          </a:p>
          <a:p>
            <a:r>
              <a:rPr lang="en-US" dirty="0"/>
              <a:t>Beware the ASCII table!</a:t>
            </a:r>
          </a:p>
          <a:p>
            <a:pPr lvl="1"/>
            <a:r>
              <a:rPr lang="en-US" dirty="0"/>
              <a:t>Use it and die!</a:t>
            </a:r>
          </a:p>
        </p:txBody>
      </p:sp>
    </p:spTree>
    <p:extLst>
      <p:ext uri="{BB962C8B-B14F-4D97-AF65-F5344CB8AC3E}">
        <p14:creationId xmlns:p14="http://schemas.microsoft.com/office/powerpoint/2010/main" val="949845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Now that we have a deep understanding of how the data is stored in the computer, there are operators we can use to manipulate those representations</a:t>
            </a:r>
          </a:p>
          <a:p>
            <a:r>
              <a:rPr lang="en-US" dirty="0"/>
              <a:t>These are: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	Bitwise AND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|</a:t>
            </a:r>
            <a:r>
              <a:rPr lang="en-US" dirty="0"/>
              <a:t>	Bitwise OR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~	</a:t>
            </a:r>
            <a:r>
              <a:rPr lang="en-US" dirty="0"/>
              <a:t>Bitwise NOT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^</a:t>
            </a:r>
            <a:r>
              <a:rPr lang="en-US" dirty="0"/>
              <a:t>	Bitwise XOR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/>
              <a:t>	Left shift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dirty="0"/>
              <a:t>	Right shift</a:t>
            </a:r>
          </a:p>
        </p:txBody>
      </p:sp>
    </p:spTree>
    <p:extLst>
      <p:ext uri="{BB962C8B-B14F-4D97-AF65-F5344CB8AC3E}">
        <p14:creationId xmlns:p14="http://schemas.microsoft.com/office/powerpoint/2010/main" val="8985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Operators in every programming language have precedence</a:t>
            </a:r>
          </a:p>
          <a:p>
            <a:r>
              <a:rPr lang="en-US" dirty="0"/>
              <a:t>Some of them are evaluated before others</a:t>
            </a:r>
          </a:p>
          <a:p>
            <a:pPr lvl="1"/>
            <a:r>
              <a:rPr lang="en-US" dirty="0"/>
              <a:t>Just like order of operations in math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dirty="0"/>
              <a:t> have higher precedence than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–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 has a very low precedence</a:t>
            </a:r>
          </a:p>
          <a:p>
            <a:r>
              <a:rPr lang="en-US" dirty="0"/>
              <a:t>I don't expect you to memorize them all, </a:t>
            </a:r>
            <a:r>
              <a:rPr lang="en-US" b="1" dirty="0"/>
              <a:t>but</a:t>
            </a:r>
          </a:p>
          <a:p>
            <a:pPr lvl="1"/>
            <a:r>
              <a:rPr lang="en-US" dirty="0"/>
              <a:t>Know where to look them up</a:t>
            </a:r>
          </a:p>
          <a:p>
            <a:pPr lvl="1"/>
            <a:r>
              <a:rPr lang="en-US" dirty="0"/>
              <a:t>Don't write confusing code</a:t>
            </a:r>
          </a:p>
        </p:txBody>
      </p:sp>
    </p:spTree>
    <p:extLst>
      <p:ext uri="{BB962C8B-B14F-4D97-AF65-F5344CB8AC3E}">
        <p14:creationId xmlns:p14="http://schemas.microsoft.com/office/powerpoint/2010/main" val="519674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Precedence table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249680"/>
          <a:ext cx="121920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4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90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Operators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Associativity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Primary</a:t>
                      </a:r>
                      <a:r>
                        <a:rPr lang="en-US" sz="1700" baseline="0" dirty="0"/>
                        <a:t> Expression</a:t>
                      </a:r>
                      <a:endParaRPr lang="en-US" sz="17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() [] .</a:t>
                      </a:r>
                      <a:r>
                        <a:rPr kumimoji="0" lang="en-US" sz="17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-&gt;</a:t>
                      </a:r>
                      <a:r>
                        <a:rPr kumimoji="0" lang="en-US" sz="1700" b="0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 </a:t>
                      </a:r>
                      <a:r>
                        <a:rPr kumimoji="0" lang="en-US" sz="17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</a:t>
                      </a:r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++</a:t>
                      </a:r>
                      <a:r>
                        <a:rPr kumimoji="0" lang="en-US" sz="1700" b="0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 </a:t>
                      </a:r>
                      <a:r>
                        <a:rPr kumimoji="0" lang="en-US" sz="17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</a:t>
                      </a:r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--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Left</a:t>
                      </a:r>
                      <a:r>
                        <a:rPr lang="en-US" sz="1700" baseline="0" dirty="0"/>
                        <a:t> to right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Unary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 &amp; + - ! ~ ++</a:t>
                      </a:r>
                      <a:r>
                        <a:rPr kumimoji="0" lang="en-US" sz="17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</a:t>
                      </a:r>
                      <a:r>
                        <a:rPr kumimoji="0" lang="en-US" sz="1700" b="0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 </a:t>
                      </a:r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--</a:t>
                      </a:r>
                      <a:r>
                        <a:rPr kumimoji="0" lang="en-US" sz="1700" b="0" i="1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expr</a:t>
                      </a:r>
                      <a:r>
                        <a:rPr kumimoji="0" lang="en-US" sz="1700" b="0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 </a:t>
                      </a:r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(</a:t>
                      </a:r>
                      <a:r>
                        <a:rPr kumimoji="0" lang="en-US" sz="17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typecast</a:t>
                      </a:r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)</a:t>
                      </a:r>
                      <a:r>
                        <a:rPr kumimoji="0" lang="en-US" sz="1700" b="0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</a:t>
                      </a:r>
                      <a:r>
                        <a:rPr kumimoji="0" lang="en-US" sz="1700" b="1" i="0" kern="1200" dirty="0" err="1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sizeof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Right to left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850">
                <a:tc rowSpan="10"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Binary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* / %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Left to right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+ -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&gt;&gt; &lt;&lt;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&lt; &gt; &lt;= &gt;=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== !=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&amp;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^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|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&amp;&amp;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385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||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Ternary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?: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Right</a:t>
                      </a:r>
                      <a:r>
                        <a:rPr lang="en-US" sz="1700" baseline="0" dirty="0"/>
                        <a:t> to left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Assignment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en-US" sz="1700" b="1" i="0" kern="1200" dirty="0">
                          <a:solidFill>
                            <a:schemeClr val="dk1"/>
                          </a:solidFill>
                          <a:effectLst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= += -= *= /= %= &gt;&gt;= &lt;&lt;= &amp;= ^= |=</a:t>
                      </a:r>
                      <a:endParaRPr lang="en-US" sz="17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Right to left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3850"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Comma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700" b="1" dirty="0">
                          <a:latin typeface="Courier New" pitchFamily="49" charset="0"/>
                          <a:cs typeface="Courier New" pitchFamily="49" charset="0"/>
                        </a:rPr>
                        <a:t>,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/>
                        <a:t>Left to</a:t>
                      </a:r>
                      <a:r>
                        <a:rPr lang="en-US" sz="1700" baseline="0" dirty="0"/>
                        <a:t> right</a:t>
                      </a:r>
                      <a:endParaRPr lang="en-US" sz="17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80024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Like Java, the body of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 will only execute if the condition is true</a:t>
            </a:r>
          </a:p>
          <a:p>
            <a:pPr lvl="1"/>
            <a:r>
              <a:rPr lang="en-US" dirty="0"/>
              <a:t>The condition is evaluated to an </a:t>
            </a:r>
            <a:r>
              <a:rPr lang="en-US" b="1" dirty="0" err="1"/>
              <a:t>int</a:t>
            </a:r>
            <a:endParaRPr lang="en-US" b="1" dirty="0"/>
          </a:p>
          <a:p>
            <a:pPr lvl="1"/>
            <a:r>
              <a:rPr lang="en-US" dirty="0"/>
              <a:t>True means not zero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 is used to mark code executed if the condition is false</a:t>
            </a:r>
          </a:p>
          <a:p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09600" y="4114800"/>
            <a:ext cx="10972800" cy="1295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3600" i="1" dirty="0"/>
              <a:t>Sometimes this is natural and clear; at other times it can be cryptic.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273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nest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statements inside of other if statements, arbitrarily deep</a:t>
            </a:r>
          </a:p>
          <a:p>
            <a:r>
              <a:rPr lang="en-US" dirty="0"/>
              <a:t>Just like Java, there is no such thing as an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</a:t>
            </a:r>
          </a:p>
          <a:p>
            <a:r>
              <a:rPr lang="en-US" dirty="0"/>
              <a:t>But, we can pretend there is because the entire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 and the statement beneath it (and optionally a trailing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dirty="0"/>
              <a:t>) is treated like a single statement</a:t>
            </a:r>
          </a:p>
        </p:txBody>
      </p:sp>
    </p:spTree>
    <p:extLst>
      <p:ext uri="{BB962C8B-B14F-4D97-AF65-F5344CB8AC3E}">
        <p14:creationId xmlns:p14="http://schemas.microsoft.com/office/powerpoint/2010/main" val="214664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switch</a:t>
            </a:r>
            <a:r>
              <a:rPr lang="en-US" dirty="0"/>
              <a:t> statements allow us to choose between many listed possibilities</a:t>
            </a:r>
          </a:p>
          <a:p>
            <a:r>
              <a:rPr lang="en-US" dirty="0"/>
              <a:t>Execution will </a:t>
            </a:r>
            <a:r>
              <a:rPr lang="en-US"/>
              <a:t>jump to </a:t>
            </a:r>
            <a:r>
              <a:rPr lang="en-US" dirty="0"/>
              <a:t>the matching label or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default</a:t>
            </a:r>
            <a:r>
              <a:rPr lang="en-US" dirty="0"/>
              <a:t> (if present) if none match</a:t>
            </a:r>
          </a:p>
          <a:p>
            <a:pPr lvl="1"/>
            <a:r>
              <a:rPr lang="en-US" dirty="0"/>
              <a:t>Labels must be constant (either literal values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constants)</a:t>
            </a:r>
          </a:p>
          <a:p>
            <a:r>
              <a:rPr lang="en-US" dirty="0"/>
              <a:t>Execution will continue to fall through the labels until it reaches the end of the switch or hits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break</a:t>
            </a:r>
          </a:p>
          <a:p>
            <a:pPr lvl="1"/>
            <a:r>
              <a:rPr lang="en-US" dirty="0"/>
              <a:t>Don't leave out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break</a:t>
            </a:r>
            <a:r>
              <a:rPr lang="en-US" dirty="0"/>
              <a:t> statements unless you really mean to!</a:t>
            </a:r>
          </a:p>
        </p:txBody>
      </p:sp>
    </p:spTree>
    <p:extLst>
      <p:ext uri="{BB962C8B-B14F-4D97-AF65-F5344CB8AC3E}">
        <p14:creationId xmlns:p14="http://schemas.microsoft.com/office/powerpoint/2010/main" val="2457697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loops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 has three loops, just like Java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/>
              <a:t> loop</a:t>
            </a:r>
          </a:p>
          <a:p>
            <a:pPr lvl="2"/>
            <a:r>
              <a:rPr lang="en-US" dirty="0"/>
              <a:t>You don't  know how many times you want to run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/>
              <a:t> loop</a:t>
            </a:r>
          </a:p>
          <a:p>
            <a:pPr lvl="2"/>
            <a:r>
              <a:rPr lang="en-US" dirty="0"/>
              <a:t>You know how many times you want to run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do-while</a:t>
            </a:r>
            <a:r>
              <a:rPr lang="en-US" dirty="0"/>
              <a:t> loop</a:t>
            </a:r>
          </a:p>
          <a:p>
            <a:pPr lvl="2"/>
            <a:r>
              <a:rPr lang="en-US" dirty="0"/>
              <a:t>You want to run at least once</a:t>
            </a:r>
          </a:p>
          <a:p>
            <a:r>
              <a:rPr lang="en-US" dirty="0"/>
              <a:t>Like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dirty="0"/>
              <a:t> statements, the condition for them will be evaluated to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, which is true as long as it is non-zero</a:t>
            </a:r>
          </a:p>
          <a:p>
            <a:pPr lvl="1"/>
            <a:r>
              <a:rPr lang="en-US" dirty="0"/>
              <a:t>All loops execute as long as the condition is true</a:t>
            </a:r>
          </a:p>
        </p:txBody>
      </p:sp>
    </p:spTree>
    <p:extLst>
      <p:ext uri="{BB962C8B-B14F-4D97-AF65-F5344CB8AC3E}">
        <p14:creationId xmlns:p14="http://schemas.microsoft.com/office/powerpoint/2010/main" val="102271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things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Avoid the following constructs except when necessary: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break</a:t>
            </a:r>
          </a:p>
          <a:p>
            <a:pPr lvl="2"/>
            <a:r>
              <a:rPr lang="en-US" dirty="0"/>
              <a:t>Leaves loop immediately</a:t>
            </a:r>
          </a:p>
          <a:p>
            <a:pPr lvl="2"/>
            <a:r>
              <a:rPr lang="en-US" dirty="0"/>
              <a:t>Necessary for switch statements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continue</a:t>
            </a:r>
          </a:p>
          <a:p>
            <a:pPr lvl="2"/>
            <a:r>
              <a:rPr lang="en-US" dirty="0"/>
              <a:t>Jumps to bottom of loop immediately</a:t>
            </a:r>
          </a:p>
          <a:p>
            <a:r>
              <a:rPr lang="en-US" dirty="0"/>
              <a:t>Avoid the following construct always: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goto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990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Systems programming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Kernel</a:t>
            </a:r>
          </a:p>
          <a:p>
            <a:pPr lvl="1"/>
            <a:r>
              <a:rPr lang="en-US" dirty="0"/>
              <a:t>The part of the OS that manages resources like processor scheduling, memory, and devices</a:t>
            </a:r>
          </a:p>
          <a:p>
            <a:r>
              <a:rPr lang="en-US" dirty="0"/>
              <a:t>Shell</a:t>
            </a:r>
          </a:p>
          <a:p>
            <a:pPr lvl="1"/>
            <a:r>
              <a:rPr lang="en-US" dirty="0"/>
              <a:t>The program you type commands into</a:t>
            </a:r>
          </a:p>
          <a:p>
            <a:r>
              <a:rPr lang="en-US" dirty="0"/>
              <a:t>Users and groups</a:t>
            </a:r>
          </a:p>
          <a:p>
            <a:pPr lvl="1"/>
            <a:r>
              <a:rPr lang="en-US" dirty="0"/>
              <a:t>Users that can log in to the machines and logical groupings of them for permission purposes</a:t>
            </a:r>
          </a:p>
          <a:p>
            <a:r>
              <a:rPr lang="en-US" dirty="0" err="1"/>
              <a:t>Superuser</a:t>
            </a:r>
            <a:endParaRPr lang="en-US" dirty="0"/>
          </a:p>
          <a:p>
            <a:pPr lvl="1"/>
            <a:r>
              <a:rPr lang="en-US" dirty="0"/>
              <a:t>The user that can do everything, often named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root</a:t>
            </a:r>
          </a:p>
          <a:p>
            <a:r>
              <a:rPr lang="en-US" dirty="0"/>
              <a:t>Files</a:t>
            </a:r>
          </a:p>
          <a:p>
            <a:pPr lvl="1"/>
            <a:r>
              <a:rPr lang="en-US" dirty="0"/>
              <a:t>All input and output in Unix/Linux is viewed as a file operation</a:t>
            </a:r>
          </a:p>
        </p:txBody>
      </p:sp>
    </p:spTree>
    <p:extLst>
      <p:ext uri="{BB962C8B-B14F-4D97-AF65-F5344CB8AC3E}">
        <p14:creationId xmlns:p14="http://schemas.microsoft.com/office/powerpoint/2010/main" val="198222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810000" y="2057400"/>
            <a:ext cx="1752600" cy="762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function definition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2057400"/>
            <a:ext cx="1981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019800" y="2057400"/>
            <a:ext cx="3505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971800" y="3499228"/>
            <a:ext cx="4724400" cy="844173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57400" y="1981200"/>
            <a:ext cx="8610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type name( arguments )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statements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57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7" grpId="0" animBg="1"/>
      <p:bldP spid="10" grpId="0" animBg="1"/>
      <p:bldP spid="13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from Java methods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don't have to specify a return type</a:t>
            </a:r>
          </a:p>
          <a:p>
            <a:pPr lvl="1"/>
            <a:r>
              <a:rPr lang="en-US" dirty="0"/>
              <a:t>But you </a:t>
            </a:r>
            <a:r>
              <a:rPr lang="en-US" b="1" dirty="0"/>
              <a:t>should</a:t>
            </a:r>
            <a:endParaRPr lang="en-US" dirty="0"/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will be assumed if you don't</a:t>
            </a:r>
          </a:p>
          <a:p>
            <a:r>
              <a:rPr lang="en-US" dirty="0"/>
              <a:t>If you start calling a function before it has been defined, it will assume it has return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and won't bother checking its parameters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40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Because the C language is older, its compiler processes source code in a simpler way</a:t>
            </a:r>
          </a:p>
          <a:p>
            <a:r>
              <a:rPr lang="en-US" dirty="0"/>
              <a:t>It does no reasonable </a:t>
            </a:r>
            <a:r>
              <a:rPr lang="en-US" dirty="0" err="1"/>
              <a:t>typechecking</a:t>
            </a:r>
            <a:r>
              <a:rPr lang="en-US" dirty="0"/>
              <a:t> if a function is called before it is defined</a:t>
            </a:r>
          </a:p>
          <a:p>
            <a:r>
              <a:rPr lang="en-US" dirty="0"/>
              <a:t>To have appropriate </a:t>
            </a:r>
            <a:r>
              <a:rPr lang="en-US" dirty="0" err="1"/>
              <a:t>typechecking</a:t>
            </a:r>
            <a:r>
              <a:rPr lang="en-US" dirty="0"/>
              <a:t> for functions, create a </a:t>
            </a:r>
            <a:r>
              <a:rPr lang="en-US" b="1" dirty="0"/>
              <a:t>prototype</a:t>
            </a:r>
            <a:r>
              <a:rPr lang="en-US" dirty="0"/>
              <a:t> for it</a:t>
            </a:r>
          </a:p>
          <a:p>
            <a:r>
              <a:rPr lang="en-US" dirty="0"/>
              <a:t>Prototypes are like declarations for functions</a:t>
            </a:r>
          </a:p>
          <a:p>
            <a:pPr lvl="1"/>
            <a:r>
              <a:rPr lang="en-US" dirty="0"/>
              <a:t>They usually come in a block at the top of your source file</a:t>
            </a:r>
          </a:p>
        </p:txBody>
      </p:sp>
    </p:spTree>
    <p:extLst>
      <p:ext uri="{BB962C8B-B14F-4D97-AF65-F5344CB8AC3E}">
        <p14:creationId xmlns:p14="http://schemas.microsoft.com/office/powerpoint/2010/main" val="249923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87209"/>
          </a:xfrm>
        </p:spPr>
        <p:txBody>
          <a:bodyPr>
            <a:normAutofit/>
          </a:bodyPr>
          <a:lstStyle/>
          <a:p>
            <a:r>
              <a:rPr lang="en-US" dirty="0"/>
              <a:t>C does not force you to return a value in all cases</a:t>
            </a:r>
          </a:p>
          <a:p>
            <a:pPr lvl="1"/>
            <a:r>
              <a:rPr lang="en-US" dirty="0"/>
              <a:t>The compiler may warn you, but it isn't an error</a:t>
            </a:r>
          </a:p>
          <a:p>
            <a:r>
              <a:rPr lang="en-US" dirty="0"/>
              <a:t>Your function can "fall off the end"</a:t>
            </a:r>
          </a:p>
          <a:p>
            <a:r>
              <a:rPr lang="en-US" dirty="0"/>
              <a:t>Sometimes it works; other times you get garbage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57300" y="4038600"/>
            <a:ext cx="9677400" cy="2362200"/>
            <a:chOff x="1905000" y="4114800"/>
            <a:chExt cx="8305800" cy="2362200"/>
          </a:xfrm>
        </p:grpSpPr>
        <p:sp>
          <p:nvSpPr>
            <p:cNvPr id="4" name="Content Placeholder 4"/>
            <p:cNvSpPr txBox="1">
              <a:spLocks/>
            </p:cNvSpPr>
            <p:nvPr/>
          </p:nvSpPr>
          <p:spPr>
            <a:xfrm>
              <a:off x="1905000" y="4114800"/>
              <a:ext cx="3962400" cy="2362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lIns="54864" tIns="91440" rtlCol="0">
              <a:noAutofit/>
            </a:bodyPr>
            <a:lstStyle>
              <a:lvl1pPr marL="438912" indent="-320040" algn="l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80000"/>
                <a:buFont typeface="Wingdings 2"/>
                <a:buChar char=""/>
                <a:defRPr kumimoji="0"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31520" indent="-27432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/>
                <a:buChar char=""/>
                <a:defRPr kumimoji="0"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96696" indent="-22860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/>
                <a:buChar char="▪"/>
                <a:defRPr kumimoji="0"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216152" indent="-182880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/>
                <a:buChar char="▪"/>
                <a:defRPr kumimoji="0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426464" indent="-182880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Wingdings 3"/>
                <a:buChar char=""/>
                <a:defRPr kumimoji="0" lang="en-US" sz="2000" kern="1200" smtClean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1627632" indent="-182880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100000"/>
                <a:buFont typeface="Wingdings 2"/>
                <a:buChar char=""/>
                <a:defRPr kumimoji="0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1828800" indent="-18288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Wingdings 2"/>
                <a:buChar char=""/>
                <a:defRPr kumimoji="0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2029968" indent="-18288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kumimoji="0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2231136" indent="-18288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Wingdings 2" pitchFamily="18" charset="2"/>
                <a:buChar char=""/>
                <a:defRPr kumimoji="0" sz="1800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118872" indent="0">
                <a:buNone/>
              </a:pPr>
              <a:endPara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118872" indent="0">
                <a:buNone/>
              </a:pP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sum(</a:t>
              </a: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a, </a:t>
              </a: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b)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 = a + b;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result;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5" name="Content Placeholder 4"/>
            <p:cNvSpPr txBox="1">
              <a:spLocks/>
            </p:cNvSpPr>
            <p:nvPr/>
          </p:nvSpPr>
          <p:spPr>
            <a:xfrm>
              <a:off x="6248400" y="4114800"/>
              <a:ext cx="3962400" cy="2362200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lIns="54864" tIns="91440" rtlCol="0">
              <a:noAutofit/>
            </a:bodyPr>
            <a:lstStyle>
              <a:lvl1pPr marL="438912" indent="-320040" algn="l" rtl="0" eaLnBrk="1" latinLnBrk="0" hangingPunct="1">
                <a:spcBef>
                  <a:spcPts val="0"/>
                </a:spcBef>
                <a:buClr>
                  <a:schemeClr val="accent1"/>
                </a:buClr>
                <a:buSzPct val="80000"/>
                <a:buFont typeface="Wingdings 2"/>
                <a:buChar char=""/>
                <a:defRPr kumimoji="0" sz="32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731520" indent="-27432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SzPct val="90000"/>
                <a:buFont typeface="Wingdings"/>
                <a:buChar char=""/>
                <a:defRPr kumimoji="0" sz="2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96696" indent="-22860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/>
                <a:buChar char="▪"/>
                <a:defRPr kumimoji="0" sz="24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216152" indent="-182880" algn="l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/>
                <a:buChar char="▪"/>
                <a:defRPr kumimoji="0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426464" indent="-182880" algn="l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Wingdings 3"/>
                <a:buChar char=""/>
                <a:defRPr kumimoji="0" lang="en-US" sz="2000" kern="1200" smtClean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1627632" indent="-182880" algn="l" rtl="0" eaLnBrk="1" latinLnBrk="0" hangingPunct="1">
                <a:spcBef>
                  <a:spcPct val="20000"/>
                </a:spcBef>
                <a:buClr>
                  <a:schemeClr val="accent6"/>
                </a:buClr>
                <a:buSzPct val="100000"/>
                <a:buFont typeface="Wingdings 2"/>
                <a:buChar char=""/>
                <a:defRPr kumimoji="0" sz="20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1828800" indent="-182880" algn="l" rtl="0" eaLnBrk="1" latinLnBrk="0" hangingPunct="1">
                <a:spcBef>
                  <a:spcPct val="20000"/>
                </a:spcBef>
                <a:buClr>
                  <a:schemeClr val="accent1"/>
                </a:buClr>
                <a:buSzPct val="100000"/>
                <a:buFont typeface="Wingdings 2"/>
                <a:buChar char=""/>
                <a:defRPr kumimoji="0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2029968" indent="-182880" algn="l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Wingdings 2" pitchFamily="18" charset="2"/>
                <a:buChar char=""/>
                <a:defRPr kumimoji="0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2231136" indent="-182880" algn="l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Wingdings 2" pitchFamily="18" charset="2"/>
                <a:buChar char=""/>
                <a:defRPr kumimoji="0" sz="1800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 marL="118872" indent="0">
                <a:buNone/>
              </a:pPr>
              <a:endPara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  <a:p>
              <a:pPr marL="118872" indent="0">
                <a:buNone/>
              </a:pP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sum(</a:t>
              </a: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a, </a:t>
              </a: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b)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{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sz="2000" b="1" dirty="0" err="1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sz="2000" b="1" dirty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result = a + b;</a:t>
              </a:r>
            </a:p>
            <a:p>
              <a:pPr marL="118872" indent="0">
                <a:buNone/>
              </a:pPr>
              <a:r>
                <a:rPr lang="en-US" sz="20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9104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Two parts:</a:t>
            </a:r>
          </a:p>
          <a:p>
            <a:r>
              <a:rPr lang="en-US" dirty="0"/>
              <a:t>Base case(s)</a:t>
            </a:r>
          </a:p>
          <a:p>
            <a:pPr lvl="1"/>
            <a:r>
              <a:rPr lang="en-US" dirty="0"/>
              <a:t>Tells recursion when to stop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= 1 or </a:t>
            </a:r>
            <a:r>
              <a:rPr lang="en-US" b="1" i="1" dirty="0"/>
              <a:t>n</a:t>
            </a:r>
            <a:r>
              <a:rPr lang="en-US" dirty="0"/>
              <a:t> = 0 are examples of base cases</a:t>
            </a:r>
          </a:p>
          <a:p>
            <a:r>
              <a:rPr lang="en-US" dirty="0"/>
              <a:t>Recursive case(s)</a:t>
            </a:r>
          </a:p>
          <a:p>
            <a:pPr lvl="1"/>
            <a:r>
              <a:rPr lang="en-US" dirty="0"/>
              <a:t>Allows recursion to progress</a:t>
            </a:r>
          </a:p>
          <a:p>
            <a:pPr lvl="1"/>
            <a:r>
              <a:rPr lang="en-US" dirty="0"/>
              <a:t>"Leap of faith"</a:t>
            </a:r>
          </a:p>
          <a:p>
            <a:pPr lvl="1"/>
            <a:r>
              <a:rPr lang="en-US" dirty="0"/>
              <a:t>For factorial, </a:t>
            </a:r>
            <a:r>
              <a:rPr lang="en-US" b="1" i="1" dirty="0"/>
              <a:t>n</a:t>
            </a:r>
            <a:r>
              <a:rPr lang="en-US" dirty="0"/>
              <a:t> &gt; 1 is the recursive case</a:t>
            </a:r>
          </a:p>
        </p:txBody>
      </p:sp>
    </p:spTree>
    <p:extLst>
      <p:ext uri="{BB962C8B-B14F-4D97-AF65-F5344CB8AC3E}">
        <p14:creationId xmlns:p14="http://schemas.microsoft.com/office/powerpoint/2010/main" val="44950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Factorial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long long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factorial(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n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 n &lt;= 1 )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1;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n*factorial( n – 1 );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grpSp>
        <p:nvGrpSpPr>
          <p:cNvPr id="8" name="Group 8"/>
          <p:cNvGrpSpPr/>
          <p:nvPr/>
        </p:nvGrpSpPr>
        <p:grpSpPr>
          <a:xfrm>
            <a:off x="5791200" y="2971800"/>
            <a:ext cx="3505200" cy="762000"/>
            <a:chOff x="4648200" y="2590800"/>
            <a:chExt cx="3505200" cy="762000"/>
          </a:xfrm>
        </p:grpSpPr>
        <p:sp>
          <p:nvSpPr>
            <p:cNvPr id="4" name="Left Arrow 3"/>
            <p:cNvSpPr/>
            <p:nvPr/>
          </p:nvSpPr>
          <p:spPr>
            <a:xfrm>
              <a:off x="4648200" y="25908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562600" y="2630269"/>
              <a:ext cx="25908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4">
                      <a:lumMod val="75000"/>
                    </a:schemeClr>
                  </a:solidFill>
                </a:rPr>
                <a:t>Base Case</a:t>
              </a:r>
            </a:p>
          </p:txBody>
        </p:sp>
      </p:grpSp>
      <p:grpSp>
        <p:nvGrpSpPr>
          <p:cNvPr id="9" name="Group 7"/>
          <p:cNvGrpSpPr/>
          <p:nvPr/>
        </p:nvGrpSpPr>
        <p:grpSpPr>
          <a:xfrm>
            <a:off x="4724400" y="4800600"/>
            <a:ext cx="3352800" cy="2133600"/>
            <a:chOff x="3200400" y="4800600"/>
            <a:chExt cx="3352800" cy="2133600"/>
          </a:xfrm>
        </p:grpSpPr>
        <p:sp>
          <p:nvSpPr>
            <p:cNvPr id="6" name="Left Arrow 5"/>
            <p:cNvSpPr/>
            <p:nvPr/>
          </p:nvSpPr>
          <p:spPr>
            <a:xfrm rot="5400000">
              <a:off x="4343400" y="4953000"/>
              <a:ext cx="1066800" cy="762000"/>
            </a:xfrm>
            <a:prstGeom prst="leftArrow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200400" y="5733871"/>
              <a:ext cx="3352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Recursive</a:t>
              </a:r>
            </a:p>
            <a:p>
              <a:pPr algn="ctr"/>
              <a:r>
                <a:rPr lang="en-US" sz="3600" dirty="0">
                  <a:solidFill>
                    <a:schemeClr val="accent3">
                      <a:lumMod val="75000"/>
                    </a:schemeClr>
                  </a:solidFill>
                </a:rPr>
                <a:t>Case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425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637F26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2223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6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scope</a:t>
            </a:r>
            <a:r>
              <a:rPr lang="en-US" dirty="0"/>
              <a:t> of a name is the part of the program where that name is visible</a:t>
            </a:r>
          </a:p>
          <a:p>
            <a:r>
              <a:rPr lang="en-US" dirty="0"/>
              <a:t>In Java, scope could get complex</a:t>
            </a:r>
          </a:p>
          <a:p>
            <a:pPr lvl="1"/>
            <a:r>
              <a:rPr lang="en-US" dirty="0"/>
              <a:t>Local variables, class variables, member variables, </a:t>
            </a:r>
          </a:p>
          <a:p>
            <a:pPr lvl="1"/>
            <a:r>
              <a:rPr lang="en-US" dirty="0"/>
              <a:t>Inner classes</a:t>
            </a:r>
          </a:p>
          <a:p>
            <a:pPr lvl="1"/>
            <a:r>
              <a:rPr lang="en-US" dirty="0"/>
              <a:t>Static vs. non-static</a:t>
            </a:r>
          </a:p>
          <a:p>
            <a:pPr lvl="1"/>
            <a:r>
              <a:rPr lang="en-US" dirty="0"/>
              <a:t>Visibility issues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dirty="0"/>
              <a:t>, and default</a:t>
            </a:r>
          </a:p>
          <a:p>
            <a:r>
              <a:rPr lang="en-US" dirty="0"/>
              <a:t>C is simpler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Global variables</a:t>
            </a:r>
          </a:p>
        </p:txBody>
      </p:sp>
    </p:spTree>
    <p:extLst>
      <p:ext uri="{BB962C8B-B14F-4D97-AF65-F5344CB8AC3E}">
        <p14:creationId xmlns:p14="http://schemas.microsoft.com/office/powerpoint/2010/main" val="238712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there are multiple variables with the same name, the one declared in the current block will be used</a:t>
            </a:r>
          </a:p>
          <a:p>
            <a:r>
              <a:rPr lang="en-US" dirty="0"/>
              <a:t>If there is no such variable declared in the current block, the compiler will look outward one block at a time until it finds it</a:t>
            </a:r>
          </a:p>
          <a:p>
            <a:r>
              <a:rPr lang="en-US" dirty="0"/>
              <a:t>Multiple variables can have the same name if they are declared at different scope levels</a:t>
            </a:r>
          </a:p>
          <a:p>
            <a:pPr lvl="1"/>
            <a:r>
              <a:rPr lang="en-US" dirty="0"/>
              <a:t>When an inner variable is used instead of an outer variable with the same name, it </a:t>
            </a:r>
            <a:r>
              <a:rPr lang="en-US" b="1" dirty="0"/>
              <a:t>hides</a:t>
            </a:r>
            <a:r>
              <a:rPr lang="en-US" dirty="0"/>
              <a:t> or </a:t>
            </a:r>
            <a:r>
              <a:rPr lang="en-US" b="1" dirty="0"/>
              <a:t>shadows</a:t>
            </a:r>
            <a:r>
              <a:rPr lang="en-US" dirty="0"/>
              <a:t> the outer variable</a:t>
            </a:r>
          </a:p>
          <a:p>
            <a:r>
              <a:rPr lang="en-US" dirty="0"/>
              <a:t>Global variables are used only when nothing else matches</a:t>
            </a:r>
          </a:p>
          <a:p>
            <a:r>
              <a:rPr lang="en-US" dirty="0"/>
              <a:t>Minimize variable hiding to avoid confusion</a:t>
            </a:r>
          </a:p>
        </p:txBody>
      </p:sp>
    </p:spTree>
    <p:extLst>
      <p:ext uri="{BB962C8B-B14F-4D97-AF65-F5344CB8AC3E}">
        <p14:creationId xmlns:p14="http://schemas.microsoft.com/office/powerpoint/2010/main" val="98368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process</a:t>
            </a:r>
            <a:r>
              <a:rPr lang="en-US" dirty="0"/>
              <a:t> is a program that is currently executing</a:t>
            </a:r>
          </a:p>
          <a:p>
            <a:r>
              <a:rPr lang="en-US" dirty="0"/>
              <a:t>In memory, processes have the following segments:</a:t>
            </a:r>
          </a:p>
          <a:p>
            <a:pPr lvl="1"/>
            <a:r>
              <a:rPr lang="en-US" b="1" dirty="0"/>
              <a:t>Text</a:t>
            </a:r>
            <a:r>
              <a:rPr lang="en-US" dirty="0"/>
              <a:t>	The executable code</a:t>
            </a:r>
          </a:p>
          <a:p>
            <a:pPr lvl="1"/>
            <a:r>
              <a:rPr lang="en-US" b="1" dirty="0"/>
              <a:t>Data</a:t>
            </a:r>
            <a:r>
              <a:rPr lang="en-US" dirty="0"/>
              <a:t>	Static variables</a:t>
            </a:r>
          </a:p>
          <a:p>
            <a:pPr lvl="1"/>
            <a:r>
              <a:rPr lang="en-US" b="1" dirty="0"/>
              <a:t>Heap</a:t>
            </a:r>
            <a:r>
              <a:rPr lang="en-US" dirty="0"/>
              <a:t>	Dynamically allocated variables</a:t>
            </a:r>
          </a:p>
          <a:p>
            <a:pPr lvl="1"/>
            <a:r>
              <a:rPr lang="en-US" b="1" dirty="0"/>
              <a:t>Stack</a:t>
            </a:r>
            <a:r>
              <a:rPr lang="en-US" dirty="0"/>
              <a:t>	Area that grows and shrinks with function calls</a:t>
            </a:r>
          </a:p>
          <a:p>
            <a:r>
              <a:rPr lang="en-US" dirty="0"/>
              <a:t>A </a:t>
            </a:r>
            <a:r>
              <a:rPr lang="en-US" b="1" dirty="0"/>
              <a:t>segmentation fault</a:t>
            </a:r>
            <a:r>
              <a:rPr lang="en-US" dirty="0"/>
              <a:t> is when your code tries to access a segment it's not supposed to</a:t>
            </a:r>
          </a:p>
          <a:p>
            <a:r>
              <a:rPr lang="en-US" dirty="0"/>
              <a:t>A process generally executes with the same privileges as the user who started it</a:t>
            </a:r>
          </a:p>
        </p:txBody>
      </p:sp>
    </p:spTree>
    <p:extLst>
      <p:ext uri="{BB962C8B-B14F-4D97-AF65-F5344CB8AC3E}">
        <p14:creationId xmlns:p14="http://schemas.microsoft.com/office/powerpoint/2010/main" val="17176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multiple files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 files</a:t>
            </a:r>
          </a:p>
          <a:p>
            <a:pPr lvl="1"/>
            <a:r>
              <a:rPr lang="en-US" dirty="0"/>
              <a:t>All the sources files that contain executable code</a:t>
            </a:r>
          </a:p>
          <a:p>
            <a:pPr lvl="1"/>
            <a:r>
              <a:rPr lang="en-US" dirty="0"/>
              <a:t>Should end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</a:t>
            </a:r>
          </a:p>
          <a:p>
            <a:r>
              <a:rPr lang="en-US" dirty="0"/>
              <a:t>Header files</a:t>
            </a:r>
          </a:p>
          <a:p>
            <a:pPr lvl="1"/>
            <a:r>
              <a:rPr lang="en-US" dirty="0"/>
              <a:t>Files containing extern declarations and function prototypes</a:t>
            </a:r>
          </a:p>
          <a:p>
            <a:pPr lvl="1"/>
            <a:r>
              <a:rPr lang="en-US" dirty="0"/>
              <a:t>Should end with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.h</a:t>
            </a:r>
          </a:p>
          <a:p>
            <a:r>
              <a:rPr lang="en-US" dirty="0" err="1"/>
              <a:t>Makefile</a:t>
            </a:r>
            <a:endParaRPr lang="en-US" dirty="0"/>
          </a:p>
          <a:p>
            <a:pPr lvl="1"/>
            <a:r>
              <a:rPr lang="en-US" dirty="0"/>
              <a:t>File used by Unix make utility</a:t>
            </a:r>
          </a:p>
          <a:p>
            <a:pPr lvl="1"/>
            <a:r>
              <a:rPr lang="en-US" dirty="0"/>
              <a:t>Should be named either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makefile</a:t>
            </a:r>
            <a:r>
              <a:rPr lang="en-US" dirty="0"/>
              <a:t> or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Makefile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52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705600" y="4876800"/>
            <a:ext cx="1828800" cy="762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477000" y="2971800"/>
            <a:ext cx="1828800" cy="7620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Declaration of an array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declare an array of a specified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dirty="0"/>
              <a:t> with a given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dirty="0"/>
              <a:t> and a given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 with a list of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90800" y="2972594"/>
            <a:ext cx="1600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419600" y="2971800"/>
            <a:ext cx="16002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90800" y="2972595"/>
            <a:ext cx="731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type name[ size ];</a:t>
            </a:r>
          </a:p>
        </p:txBody>
      </p:sp>
      <p:sp>
        <p:nvSpPr>
          <p:cNvPr id="8" name="Rectangle 7"/>
          <p:cNvSpPr/>
          <p:nvPr/>
        </p:nvSpPr>
        <p:spPr>
          <a:xfrm>
            <a:off x="3352800" y="4877594"/>
            <a:ext cx="12192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4876800"/>
            <a:ext cx="15240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352800" y="4877595"/>
            <a:ext cx="655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4800" b="1" dirty="0">
                <a:latin typeface="Courier New" pitchFamily="49" charset="0"/>
                <a:cs typeface="Courier New" pitchFamily="49" charset="0"/>
              </a:rPr>
              <a:t> list[ 100 ];</a:t>
            </a:r>
          </a:p>
        </p:txBody>
      </p:sp>
    </p:spTree>
    <p:extLst>
      <p:ext uri="{BB962C8B-B14F-4D97-AF65-F5344CB8AC3E}">
        <p14:creationId xmlns:p14="http://schemas.microsoft.com/office/powerpoint/2010/main" val="2420504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4" grpId="0" build="p"/>
      <p:bldP spid="7" grpId="0" animBg="1"/>
      <p:bldP spid="10" grpId="0" animBg="1"/>
      <p:bldP spid="5" grpId="0"/>
      <p:bldP spid="9" grpId="0" animBg="1"/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Differences from Java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you declare an array, you are creating the whole array</a:t>
            </a:r>
          </a:p>
          <a:p>
            <a:r>
              <a:rPr lang="en-US" dirty="0"/>
              <a:t>There is no second instantiation step</a:t>
            </a:r>
          </a:p>
          <a:p>
            <a:pPr lvl="1"/>
            <a:r>
              <a:rPr lang="en-US" dirty="0"/>
              <a:t>Now you know that it's also possible to create dynamic arrays using pointers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malloc()</a:t>
            </a:r>
            <a:endParaRPr lang="en-US" dirty="0"/>
          </a:p>
          <a:p>
            <a:r>
              <a:rPr lang="en-US" dirty="0"/>
              <a:t>You should give a fixed size (literal integer or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#define</a:t>
            </a:r>
            <a:r>
              <a:rPr lang="en-US" dirty="0"/>
              <a:t> constant) for the array</a:t>
            </a:r>
          </a:p>
          <a:p>
            <a:r>
              <a:rPr lang="en-US" dirty="0"/>
              <a:t>These arrays sit on the stack in C</a:t>
            </a:r>
          </a:p>
          <a:p>
            <a:pPr lvl="1"/>
            <a:r>
              <a:rPr lang="en-US" dirty="0"/>
              <a:t>Creating them is fast but inflexible</a:t>
            </a:r>
          </a:p>
          <a:p>
            <a:pPr lvl="1"/>
            <a:r>
              <a:rPr lang="en-US" dirty="0"/>
              <a:t>You have to guess the maximum amount of space you'll need ahead of time</a:t>
            </a:r>
          </a:p>
        </p:txBody>
      </p:sp>
    </p:spTree>
    <p:extLst>
      <p:ext uri="{BB962C8B-B14F-4D97-AF65-F5344CB8AC3E}">
        <p14:creationId xmlns:p14="http://schemas.microsoft.com/office/powerpoint/2010/main" val="1138226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elements of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 can access an element of an array by </a:t>
            </a:r>
            <a:r>
              <a:rPr lang="en-US" b="1" dirty="0"/>
              <a:t>indexing</a:t>
            </a:r>
            <a:r>
              <a:rPr lang="en-US" dirty="0"/>
              <a:t> into it, using square brackets and a number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Once you have indexed into an array, that variable behaves exactly like any other variable of that type</a:t>
            </a:r>
          </a:p>
          <a:p>
            <a:r>
              <a:rPr lang="en-US" dirty="0"/>
              <a:t>You can read values from it and store values into it</a:t>
            </a:r>
          </a:p>
          <a:p>
            <a:r>
              <a:rPr lang="en-US" b="1" dirty="0"/>
              <a:t>Indexing starts at 0 and stops at 1 less than the length</a:t>
            </a:r>
          </a:p>
          <a:p>
            <a:pPr lvl="1"/>
            <a:r>
              <a:rPr lang="en-US" dirty="0"/>
              <a:t>Just like Java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8194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list[9] = 142;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, list[9]);</a:t>
            </a:r>
          </a:p>
        </p:txBody>
      </p:sp>
    </p:spTree>
    <p:extLst>
      <p:ext uri="{BB962C8B-B14F-4D97-AF65-F5344CB8AC3E}">
        <p14:creationId xmlns:p14="http://schemas.microsoft.com/office/powerpoint/2010/main" val="130248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of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length of the array must be known at compile time</a:t>
            </a:r>
          </a:p>
          <a:p>
            <a:r>
              <a:rPr lang="en-US" dirty="0"/>
              <a:t>There is no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dirty="0"/>
              <a:t> member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length()</a:t>
            </a:r>
            <a:r>
              <a:rPr lang="en-US" dirty="0"/>
              <a:t> method</a:t>
            </a:r>
          </a:p>
          <a:p>
            <a:r>
              <a:rPr lang="en-US" dirty="0"/>
              <a:t>It's unwise to use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/>
              <a:t>It's not guaranteed to work if the array was created in another function</a:t>
            </a:r>
          </a:p>
          <a:p>
            <a:pPr lvl="1"/>
            <a:r>
              <a:rPr lang="en-US" dirty="0"/>
              <a:t>It will definitely not work if the array was dynamically allocated</a:t>
            </a:r>
          </a:p>
        </p:txBody>
      </p:sp>
    </p:spTree>
    <p:extLst>
      <p:ext uri="{BB962C8B-B14F-4D97-AF65-F5344CB8AC3E}">
        <p14:creationId xmlns:p14="http://schemas.microsoft.com/office/powerpoint/2010/main" val="353315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Passing arrays to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Using an array in a function where it wasn't created is a little different</a:t>
            </a:r>
          </a:p>
          <a:p>
            <a:r>
              <a:rPr lang="en-US" dirty="0"/>
              <a:t>You have to pass in the length</a:t>
            </a:r>
          </a:p>
          <a:p>
            <a:r>
              <a:rPr lang="en-US" dirty="0"/>
              <a:t>The function should list an array parameter with empty square brackets on the right of the variable</a:t>
            </a:r>
          </a:p>
          <a:p>
            <a:r>
              <a:rPr lang="en-US" dirty="0"/>
              <a:t>No brackets should be used on the argument when the function is called</a:t>
            </a:r>
          </a:p>
          <a:p>
            <a:r>
              <a:rPr lang="en-US" dirty="0"/>
              <a:t>Like Java, arguments are passed by value, but the contents of the array are passed by reference</a:t>
            </a:r>
          </a:p>
          <a:p>
            <a:pPr lvl="1"/>
            <a:r>
              <a:rPr lang="en-US" dirty="0"/>
              <a:t>Changes made to an array in a function are seen by the caller</a:t>
            </a:r>
          </a:p>
        </p:txBody>
      </p:sp>
    </p:spTree>
    <p:extLst>
      <p:ext uri="{BB962C8B-B14F-4D97-AF65-F5344CB8AC3E}">
        <p14:creationId xmlns:p14="http://schemas.microsoft.com/office/powerpoint/2010/main" val="34323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 takes up the size of each element times the length of the array</a:t>
            </a:r>
          </a:p>
          <a:p>
            <a:r>
              <a:rPr lang="en-US" dirty="0"/>
              <a:t>Each array starts at some point in computer memory</a:t>
            </a:r>
          </a:p>
          <a:p>
            <a:r>
              <a:rPr lang="en-US" dirty="0"/>
              <a:t>The index used for the array is actually an offset from that starting point</a:t>
            </a:r>
          </a:p>
          <a:p>
            <a:r>
              <a:rPr lang="en-US" dirty="0"/>
              <a:t>That’s why the first element is at index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13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A6ECD0-34F2-45E4-B011-6F0DE314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286924-5DE2-400F-9A59-BDBDBF736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Final exam:</a:t>
            </a:r>
          </a:p>
          <a:p>
            <a:pPr lvl="1"/>
            <a:r>
              <a:rPr lang="en-US" b="1" dirty="0"/>
              <a:t>Thursday, May 1, 2025</a:t>
            </a:r>
          </a:p>
          <a:p>
            <a:pPr lvl="1"/>
            <a:r>
              <a:rPr lang="en-US" b="1" dirty="0"/>
              <a:t>8:00 to </a:t>
            </a:r>
            <a:r>
              <a:rPr lang="en-US" b="1"/>
              <a:t>10:00 a.</a:t>
            </a:r>
            <a:r>
              <a:rPr lang="en-US" b="1" dirty="0"/>
              <a:t>m.</a:t>
            </a:r>
          </a:p>
          <a:p>
            <a:pPr lvl="1"/>
            <a:r>
              <a:rPr lang="en-US" b="1" dirty="0"/>
              <a:t>50% longer than previous exams, but you'll have 100% more time</a:t>
            </a:r>
          </a:p>
          <a:p>
            <a:r>
              <a:rPr lang="en-US" dirty="0"/>
              <a:t>There will be multiple choice, short answer, and programming questions</a:t>
            </a:r>
          </a:p>
        </p:txBody>
      </p:sp>
    </p:spTree>
    <p:extLst>
      <p:ext uri="{BB962C8B-B14F-4D97-AF65-F5344CB8AC3E}">
        <p14:creationId xmlns:p14="http://schemas.microsoft.com/office/powerpoint/2010/main" val="378290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are no strings in C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Unfortunately, C does not recognize strings as a type</a:t>
            </a:r>
          </a:p>
          <a:p>
            <a:r>
              <a:rPr lang="en-US" dirty="0"/>
              <a:t>A string in C an array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values, ending with the null character</a:t>
            </a:r>
          </a:p>
          <a:p>
            <a:r>
              <a:rPr lang="en-US" dirty="0"/>
              <a:t>Both parts are important</a:t>
            </a:r>
          </a:p>
          <a:p>
            <a:pPr lvl="1"/>
            <a:r>
              <a:rPr lang="en-US" dirty="0"/>
              <a:t>It's an array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values which can be accessed like anything else in an array</a:t>
            </a:r>
          </a:p>
          <a:p>
            <a:pPr lvl="1"/>
            <a:r>
              <a:rPr lang="en-US" dirty="0"/>
              <a:t>Because we don't know how long a string is, we mark the end with the null character</a:t>
            </a:r>
          </a:p>
        </p:txBody>
      </p:sp>
    </p:spTree>
    <p:extLst>
      <p:ext uri="{BB962C8B-B14F-4D97-AF65-F5344CB8AC3E}">
        <p14:creationId xmlns:p14="http://schemas.microsoft.com/office/powerpoint/2010/main" val="643858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Problems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114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75192"/>
            <a:ext cx="10972800" cy="4625609"/>
          </a:xfrm>
        </p:spPr>
        <p:txBody>
          <a:bodyPr>
            <a:normAutofit fontScale="92500"/>
          </a:bodyPr>
          <a:lstStyle/>
          <a:p>
            <a:r>
              <a:rPr lang="en-US" dirty="0"/>
              <a:t>Write a function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is_symbol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with the following prototype: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is_symbol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value);</a:t>
            </a:r>
          </a:p>
          <a:p>
            <a:r>
              <a:rPr lang="en-US" dirty="0"/>
              <a:t>This function takes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and returns: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dirty="0"/>
              <a:t> 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is a letter or digit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dirty="0"/>
              <a:t> otherwise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'A'</a:t>
            </a:r>
            <a:r>
              <a:rPr lang="en-US" dirty="0"/>
              <a:t>, it returns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lvl="1"/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'7'</a:t>
            </a:r>
            <a:r>
              <a:rPr lang="en-US" dirty="0"/>
              <a:t>, it returns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dirty="0"/>
          </a:p>
          <a:p>
            <a:pPr lvl="1"/>
            <a:r>
              <a:rPr lang="en-US" dirty="0"/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/>
              <a:t> is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'~'</a:t>
            </a:r>
            <a:r>
              <a:rPr lang="en-US" dirty="0"/>
              <a:t>, it returns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06190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775192"/>
                <a:ext cx="10972800" cy="4625609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Write a function </a:t>
                </a:r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sphere_volume</a:t>
                </a: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</a:t>
                </a:r>
                <a:r>
                  <a:rPr lang="en-US" dirty="0"/>
                  <a:t> with the following prototype:</a:t>
                </a:r>
              </a:p>
              <a:p>
                <a:pPr marL="118872" indent="0">
                  <a:buNone/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	</a:t>
                </a:r>
                <a:r>
                  <a:rPr lang="en-US" sz="2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void </a:t>
                </a:r>
                <a:r>
                  <a:rPr lang="en-US" sz="2800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sphere_volume</a:t>
                </a:r>
                <a:r>
                  <a:rPr lang="en-US" sz="28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(double radius);</a:t>
                </a: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n-US" dirty="0"/>
                  <a:t>This function computes the volume of a sphere with the given radius</a:t>
                </a:r>
              </a:p>
              <a:p>
                <a:r>
                  <a:rPr lang="en-US" dirty="0"/>
                  <a:t>Use </a:t>
                </a:r>
                <a:r>
                  <a:rPr lang="en-US"/>
                  <a:t>the formula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to find the volume</a:t>
                </a:r>
              </a:p>
              <a:p>
                <a:r>
                  <a:rPr lang="en-US" dirty="0"/>
                  <a:t>Print out the answer with exactly 3 points after the decimal</a:t>
                </a: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775192"/>
                <a:ext cx="10972800" cy="4625609"/>
              </a:xfrm>
              <a:blipFill>
                <a:blip r:embed="rId2"/>
                <a:stretch>
                  <a:fillRect l="-56" t="-922" r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318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Write a recursive function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length()</a:t>
            </a:r>
            <a:r>
              <a:rPr lang="en-US" dirty="0"/>
              <a:t> with the following prototype: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length(char string[], int index);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This function takes  a string named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/>
              <a:t> and returns its length</a:t>
            </a:r>
          </a:p>
          <a:p>
            <a:r>
              <a:rPr lang="en-US" dirty="0"/>
              <a:t>The function will initially be called with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/>
              <a:t>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00452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practice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function that converts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to a string representation in hexadecimal</a:t>
            </a:r>
          </a:p>
          <a:p>
            <a:r>
              <a:rPr lang="en-US" dirty="0"/>
              <a:t>Write a function that converts a string representation of an integer in hexadecimal to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51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up to Exam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Finish Project 6</a:t>
            </a:r>
          </a:p>
          <a:p>
            <a:pPr lvl="1"/>
            <a:r>
              <a:rPr lang="en-US" b="1" dirty="0"/>
              <a:t>Due Friday by midnight</a:t>
            </a:r>
          </a:p>
          <a:p>
            <a:r>
              <a:rPr lang="en-US" b="1" dirty="0"/>
              <a:t>Department celebration today!</a:t>
            </a:r>
          </a:p>
          <a:p>
            <a:pPr lvl="1"/>
            <a:r>
              <a:rPr lang="en-US" dirty="0"/>
              <a:t>Point patio</a:t>
            </a:r>
          </a:p>
          <a:p>
            <a:pPr lvl="1"/>
            <a:r>
              <a:rPr lang="en-US" dirty="0"/>
              <a:t>11:30 a.m. – 1:30 p.m.</a:t>
            </a:r>
          </a:p>
          <a:p>
            <a:r>
              <a:rPr lang="en-US" b="1" dirty="0"/>
              <a:t>CS Club study session for all finals today!</a:t>
            </a:r>
          </a:p>
          <a:p>
            <a:pPr lvl="1"/>
            <a:r>
              <a:rPr lang="en-US" dirty="0"/>
              <a:t>Point 113</a:t>
            </a:r>
          </a:p>
          <a:p>
            <a:pPr lvl="1"/>
            <a:r>
              <a:rPr lang="en-US" dirty="0"/>
              <a:t>4:15 – 5:15 p.m.</a:t>
            </a:r>
          </a:p>
          <a:p>
            <a:endParaRPr lang="en-US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up to Exam 1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6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Unix?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It's a standard for operating systems based on a long, complex history with many companies and innovators</a:t>
            </a:r>
          </a:p>
          <a:p>
            <a:r>
              <a:rPr lang="en-US" dirty="0"/>
              <a:t>The Open Group has the trademark on the term "UNIX," and you're only allowed to call your OS Unix if it meets their Single UNIX Specification</a:t>
            </a:r>
          </a:p>
          <a:p>
            <a:r>
              <a:rPr lang="en-US" dirty="0"/>
              <a:t>Linux and FreeBSD and other free implementations of Unix do </a:t>
            </a:r>
            <a:r>
              <a:rPr lang="en-US" b="1" dirty="0"/>
              <a:t>not</a:t>
            </a:r>
            <a:r>
              <a:rPr lang="en-US" dirty="0"/>
              <a:t> meet this specification</a:t>
            </a:r>
          </a:p>
        </p:txBody>
      </p:sp>
    </p:spTree>
    <p:extLst>
      <p:ext uri="{BB962C8B-B14F-4D97-AF65-F5344CB8AC3E}">
        <p14:creationId xmlns:p14="http://schemas.microsoft.com/office/powerpoint/2010/main" val="277827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74676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Linus Torvalds started working in 1991 to make a Unix kernel to run on an Intel 386</a:t>
            </a:r>
          </a:p>
          <a:p>
            <a:r>
              <a:rPr lang="en-US" dirty="0"/>
              <a:t>He put Linus's Unix (Linux) under the GNU GPL</a:t>
            </a:r>
          </a:p>
          <a:p>
            <a:r>
              <a:rPr lang="en-US" dirty="0"/>
              <a:t>The BSD distributions also gave rise to free BSD implementations (notably FreeBSD), but their usage is much less widespread than Linux</a:t>
            </a:r>
          </a:p>
          <a:p>
            <a:r>
              <a:rPr lang="en-US" dirty="0"/>
              <a:t>Linux kernel version numbers are </a:t>
            </a:r>
            <a:r>
              <a:rPr lang="en-US" b="1" i="1" dirty="0" err="1"/>
              <a:t>x</a:t>
            </a:r>
            <a:r>
              <a:rPr lang="en-US" dirty="0" err="1"/>
              <a:t>.</a:t>
            </a:r>
            <a:r>
              <a:rPr lang="en-US" b="1" i="1" dirty="0" err="1"/>
              <a:t>y</a:t>
            </a:r>
            <a:r>
              <a:rPr lang="en-US" dirty="0" err="1"/>
              <a:t>.</a:t>
            </a:r>
            <a:r>
              <a:rPr lang="en-US" b="1" i="1" dirty="0" err="1"/>
              <a:t>z</a:t>
            </a:r>
            <a:r>
              <a:rPr lang="en-US" dirty="0"/>
              <a:t> where </a:t>
            </a:r>
            <a:r>
              <a:rPr lang="en-US" b="1" i="1" dirty="0"/>
              <a:t>x</a:t>
            </a:r>
            <a:r>
              <a:rPr lang="en-US" dirty="0"/>
              <a:t> is a major version, </a:t>
            </a:r>
            <a:r>
              <a:rPr lang="en-US" b="1" i="1" dirty="0"/>
              <a:t>y</a:t>
            </a:r>
            <a:r>
              <a:rPr lang="en-US" dirty="0"/>
              <a:t> is a minor version, and </a:t>
            </a:r>
            <a:r>
              <a:rPr lang="en-US" b="1" i="1" dirty="0"/>
              <a:t>z</a:t>
            </a:r>
            <a:r>
              <a:rPr lang="en-US" dirty="0"/>
              <a:t> is a minor revision</a:t>
            </a:r>
          </a:p>
        </p:txBody>
      </p:sp>
      <p:pic>
        <p:nvPicPr>
          <p:cNvPr id="1026" name="Picture 2" descr="http://upload.wikimedia.org/wikipedia/commons/thumb/6/69/Linus_Torvalds.jpeg/220px-Linus_Torvalds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1981200"/>
            <a:ext cx="2743200" cy="4202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125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in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types in C are similar to those in Java, but there are fewer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There's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/>
              <a:t> in C99 but not in C90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09600" y="2895601"/>
          <a:ext cx="10972799" cy="28193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69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95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2771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char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Smallest</a:t>
                      </a:r>
                      <a:r>
                        <a:rPr lang="en-US" baseline="0" dirty="0"/>
                        <a:t> addressable chunk of memory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Usually</a:t>
                      </a:r>
                      <a:r>
                        <a:rPr lang="en-US" baseline="0" dirty="0"/>
                        <a:t> 1 byte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short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Short</a:t>
                      </a:r>
                      <a:r>
                        <a:rPr lang="en-US" baseline="0" dirty="0"/>
                        <a:t> signed integer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</a:t>
                      </a:r>
                      <a:r>
                        <a:rPr lang="en-US" baseline="0" dirty="0"/>
                        <a:t> least 2 bytes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 err="1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Signed</a:t>
                      </a:r>
                      <a:r>
                        <a:rPr lang="en-US" baseline="0" dirty="0"/>
                        <a:t> integer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 least 2 bytes, usually 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long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Long</a:t>
                      </a:r>
                      <a:r>
                        <a:rPr lang="en-US" baseline="0" dirty="0"/>
                        <a:t> signed integer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At least 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float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Single precision</a:t>
                      </a:r>
                      <a:r>
                        <a:rPr lang="en-US" baseline="0" dirty="0"/>
                        <a:t> floating point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Usually 4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771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itchFamily="49" charset="0"/>
                          <a:cs typeface="Courier New" pitchFamily="49" charset="0"/>
                        </a:rPr>
                        <a:t>double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Double precision floating point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Usually 8 bytes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57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3560</TotalTime>
  <Words>3292</Words>
  <Application>Microsoft Office PowerPoint</Application>
  <PresentationFormat>Widescreen</PresentationFormat>
  <Paragraphs>503</Paragraphs>
  <Slides>58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7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6 </vt:lpstr>
      <vt:lpstr>Final exam</vt:lpstr>
      <vt:lpstr>Review up to Exam 1</vt:lpstr>
      <vt:lpstr>What is Unix?</vt:lpstr>
      <vt:lpstr>Linux</vt:lpstr>
      <vt:lpstr>Types in C</vt:lpstr>
      <vt:lpstr>But, wait, it gets worse…</vt:lpstr>
      <vt:lpstr>Hello, World</vt:lpstr>
      <vt:lpstr>Sample makefile</vt:lpstr>
      <vt:lpstr>Bases</vt:lpstr>
      <vt:lpstr>Integers in other bases</vt:lpstr>
      <vt:lpstr>Binary representation</vt:lpstr>
      <vt:lpstr>Negative integer in two's complement</vt:lpstr>
      <vt:lpstr>Floating point representation</vt:lpstr>
      <vt:lpstr>More complexity</vt:lpstr>
      <vt:lpstr>One little endian</vt:lpstr>
      <vt:lpstr>Math library</vt:lpstr>
      <vt:lpstr>Preprocessor directives</vt:lpstr>
      <vt:lpstr>sizeof</vt:lpstr>
      <vt:lpstr>const</vt:lpstr>
      <vt:lpstr>char values</vt:lpstr>
      <vt:lpstr>Bitwise operators</vt:lpstr>
      <vt:lpstr>Precedence</vt:lpstr>
      <vt:lpstr>Precedence table</vt:lpstr>
      <vt:lpstr>if statements</vt:lpstr>
      <vt:lpstr>Nesting</vt:lpstr>
      <vt:lpstr>switch statements</vt:lpstr>
      <vt:lpstr>Three loops</vt:lpstr>
      <vt:lpstr>Bad things</vt:lpstr>
      <vt:lpstr>Systems programming concepts</vt:lpstr>
      <vt:lpstr>Anatomy of a function definition</vt:lpstr>
      <vt:lpstr>Differences from Java methods</vt:lpstr>
      <vt:lpstr>Prototypes</vt:lpstr>
      <vt:lpstr>Return values</vt:lpstr>
      <vt:lpstr>Useful Recursion</vt:lpstr>
      <vt:lpstr>Code for Factorial</vt:lpstr>
      <vt:lpstr>Scope</vt:lpstr>
      <vt:lpstr>Hiding</vt:lpstr>
      <vt:lpstr>Processes</vt:lpstr>
      <vt:lpstr>Compiling multiple files</vt:lpstr>
      <vt:lpstr>Declaration of an array</vt:lpstr>
      <vt:lpstr>Differences from Java</vt:lpstr>
      <vt:lpstr>Accessing elements of an array</vt:lpstr>
      <vt:lpstr>Length of an array</vt:lpstr>
      <vt:lpstr>Passing arrays to functions</vt:lpstr>
      <vt:lpstr>Memory</vt:lpstr>
      <vt:lpstr>There are no strings in C</vt:lpstr>
      <vt:lpstr>Practice Problems</vt:lpstr>
      <vt:lpstr>Programming practice 1</vt:lpstr>
      <vt:lpstr>Programming practice 2</vt:lpstr>
      <vt:lpstr>Programming practice 3</vt:lpstr>
      <vt:lpstr>Programming practice 4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453</cp:revision>
  <dcterms:created xsi:type="dcterms:W3CDTF">2009-08-24T20:26:10Z</dcterms:created>
  <dcterms:modified xsi:type="dcterms:W3CDTF">2025-04-21T14:10:38Z</dcterms:modified>
</cp:coreProperties>
</file>